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4" d="100"/>
          <a:sy n="104" d="100"/>
        </p:scale>
        <p:origin x="756"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microsoft.com/office/2015/10/relationships/revisionInfo" Target="revisionInfo.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kumimoji="0" lang="en-US" sz="7200" b="1" i="0" u="none" strike="noStrike" kern="1200" cap="all" spc="0" normalizeH="0" baseline="0" dirty="0">
                <a:ln w="15875">
                  <a:solidFill>
                    <a:sysClr val="window" lastClr="FFFFFF"/>
                  </a:solidFill>
                </a:ln>
                <a:solidFill>
                  <a:srgbClr val="DF5327"/>
                </a:solidFill>
                <a:effectLst>
                  <a:outerShdw dist="38100" dir="2700000" algn="tl" rotWithShape="0">
                    <a:srgbClr val="DF5327"/>
                  </a:outerShdw>
                </a:effectLst>
                <a:uLnTx/>
                <a:uFillTx/>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chemeClr val="accent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chemeClr val="accent1"/>
                </a:solidFill>
              </a:defRPr>
            </a:lvl1pPr>
          </a:lstStyle>
          <a:p>
            <a:fld id="{6AC7879B-BC38-4D26-9696-4485A4532A31}" type="datetimeFigureOut">
              <a:rPr lang="en-US" smtClean="0"/>
              <a:t>5/26/2017</a:t>
            </a:fld>
            <a:endParaRPr lang="en-US"/>
          </a:p>
        </p:txBody>
      </p:sp>
      <p:sp>
        <p:nvSpPr>
          <p:cNvPr id="5" name="Footer Placeholder 4"/>
          <p:cNvSpPr>
            <a:spLocks noGrp="1"/>
          </p:cNvSpPr>
          <p:nvPr>
            <p:ph type="ftr" sz="quarter" idx="11"/>
          </p:nvPr>
        </p:nvSpPr>
        <p:spPr/>
        <p:txBody>
          <a:bodyPr/>
          <a:lstStyle>
            <a:lvl1pPr>
              <a:defRPr>
                <a:solidFill>
                  <a:schemeClr val="accent1"/>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accent1"/>
                </a:solidFill>
              </a:defRPr>
            </a:lvl1pPr>
          </a:lstStyle>
          <a:p>
            <a:fld id="{2004D460-2A05-4BB4-8A6F-EE1D17D14D41}" type="slidenum">
              <a:rPr lang="en-US" smtClean="0"/>
              <a:t>‹#›</a:t>
            </a:fld>
            <a:endParaRPr lang="en-US"/>
          </a:p>
        </p:txBody>
      </p:sp>
      <p:cxnSp>
        <p:nvCxnSpPr>
          <p:cNvPr id="8" name="Straight Connector 7"/>
          <p:cNvCxnSpPr/>
          <p:nvPr/>
        </p:nvCxnSpPr>
        <p:spPr>
          <a:xfrm>
            <a:off x="1978660" y="3733800"/>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865347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AC7879B-BC38-4D26-9696-4485A4532A31}" type="datetimeFigureOut">
              <a:rPr lang="en-US" smtClean="0"/>
              <a:t>5/26/2017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04D460-2A05-4BB4-8A6F-EE1D17D14D41}" type="slidenum">
              <a:rPr lang="en-US" smtClean="0"/>
              <a:t>‹#›</a:t>
            </a:fld>
            <a:endParaRPr lang="en-US"/>
          </a:p>
        </p:txBody>
      </p:sp>
    </p:spTree>
    <p:extLst>
      <p:ext uri="{BB962C8B-B14F-4D97-AF65-F5344CB8AC3E}">
        <p14:creationId xmlns:p14="http://schemas.microsoft.com/office/powerpoint/2010/main" val="17306703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AC7879B-BC38-4D26-9696-4485A4532A31}" type="datetimeFigureOut">
              <a:rPr lang="en-US" smtClean="0"/>
              <a:t>5/26/2017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04D460-2A05-4BB4-8A6F-EE1D17D14D41}" type="slidenum">
              <a:rPr lang="en-US" smtClean="0"/>
              <a:t>‹#›</a:t>
            </a:fld>
            <a:endParaRPr lang="en-US"/>
          </a:p>
        </p:txBody>
      </p:sp>
    </p:spTree>
    <p:extLst>
      <p:ext uri="{BB962C8B-B14F-4D97-AF65-F5344CB8AC3E}">
        <p14:creationId xmlns:p14="http://schemas.microsoft.com/office/powerpoint/2010/main" val="33856401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AC7879B-BC38-4D26-9696-4485A4532A31}" type="datetimeFigureOut">
              <a:rPr lang="en-US" smtClean="0"/>
              <a:t>5/26/2017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04D460-2A05-4BB4-8A6F-EE1D17D14D41}" type="slidenum">
              <a:rPr lang="en-US" smtClean="0"/>
              <a:t>‹#›</a:t>
            </a:fld>
            <a:endParaRPr lang="en-US"/>
          </a:p>
        </p:txBody>
      </p:sp>
    </p:spTree>
    <p:extLst>
      <p:ext uri="{BB962C8B-B14F-4D97-AF65-F5344CB8AC3E}">
        <p14:creationId xmlns:p14="http://schemas.microsoft.com/office/powerpoint/2010/main" val="36933089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marL="0" algn="ctr" defTabSz="914400" rtl="0" eaLnBrk="1" latinLnBrk="0" hangingPunct="1">
              <a:lnSpc>
                <a:spcPct val="85000"/>
              </a:lnSpc>
              <a:spcBef>
                <a:spcPct val="0"/>
              </a:spcBef>
              <a:buNone/>
              <a:defRPr kumimoji="0" lang="en-US" sz="7200" b="1" i="0" u="none" strike="noStrike" kern="1200" cap="all" spc="0" normalizeH="0" baseline="0" dirty="0">
                <a:ln w="15875">
                  <a:solidFill>
                    <a:sysClr val="window" lastClr="FFFFFF"/>
                  </a:solidFill>
                </a:ln>
                <a:solidFill>
                  <a:srgbClr val="DF5327"/>
                </a:solidFill>
                <a:effectLst>
                  <a:outerShdw dist="38100" dir="2700000" algn="tl" rotWithShape="0">
                    <a:srgbClr val="DF5327"/>
                  </a:outerShdw>
                </a:effectLst>
                <a:uLnTx/>
                <a:uFillTx/>
                <a:latin typeface="Corbel" pitchFamily="34" charset="0"/>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AC7879B-BC38-4D26-9696-4485A4532A31}" type="datetimeFigureOut">
              <a:rPr lang="en-US" smtClean="0"/>
              <a:t>5/26/2017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04D460-2A05-4BB4-8A6F-EE1D17D14D41}" type="slidenum">
              <a:rPr lang="en-US" smtClean="0"/>
              <a:t>‹#›</a:t>
            </a:fld>
            <a:endParaRPr lang="en-US"/>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316493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AC7879B-BC38-4D26-9696-4485A4532A31}" type="datetimeFigureOut">
              <a:rPr lang="en-US" smtClean="0"/>
              <a:t>5/26/2017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04D460-2A05-4BB4-8A6F-EE1D17D14D41}" type="slidenum">
              <a:rPr lang="en-US" smtClean="0"/>
              <a:t>‹#›</a:t>
            </a:fld>
            <a:endParaRPr lang="en-US"/>
          </a:p>
        </p:txBody>
      </p:sp>
    </p:spTree>
    <p:extLst>
      <p:ext uri="{BB962C8B-B14F-4D97-AF65-F5344CB8AC3E}">
        <p14:creationId xmlns:p14="http://schemas.microsoft.com/office/powerpoint/2010/main" val="13806386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AC7879B-BC38-4D26-9696-4485A4532A31}" type="datetimeFigureOut">
              <a:rPr lang="en-US" smtClean="0"/>
              <a:t>5/26/2017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004D460-2A05-4BB4-8A6F-EE1D17D14D41}" type="slidenum">
              <a:rPr lang="en-US" smtClean="0"/>
              <a:t>‹#›</a:t>
            </a:fld>
            <a:endParaRPr lang="en-US"/>
          </a:p>
        </p:txBody>
      </p:sp>
    </p:spTree>
    <p:extLst>
      <p:ext uri="{BB962C8B-B14F-4D97-AF65-F5344CB8AC3E}">
        <p14:creationId xmlns:p14="http://schemas.microsoft.com/office/powerpoint/2010/main" val="14630399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AC7879B-BC38-4D26-9696-4485A4532A31}" type="datetimeFigureOut">
              <a:rPr lang="en-US" smtClean="0"/>
              <a:t>5/26/2017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004D460-2A05-4BB4-8A6F-EE1D17D14D41}" type="slidenum">
              <a:rPr lang="en-US" smtClean="0"/>
              <a:t>‹#›</a:t>
            </a:fld>
            <a:endParaRPr lang="en-US"/>
          </a:p>
        </p:txBody>
      </p:sp>
    </p:spTree>
    <p:extLst>
      <p:ext uri="{BB962C8B-B14F-4D97-AF65-F5344CB8AC3E}">
        <p14:creationId xmlns:p14="http://schemas.microsoft.com/office/powerpoint/2010/main" val="31577942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AC7879B-BC38-4D26-9696-4485A4532A31}" type="datetimeFigureOut">
              <a:rPr lang="en-US" smtClean="0"/>
              <a:t>5/26/2017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004D460-2A05-4BB4-8A6F-EE1D17D14D41}" type="slidenum">
              <a:rPr lang="en-US" smtClean="0"/>
              <a:t>‹#›</a:t>
            </a:fld>
            <a:endParaRPr lang="en-US"/>
          </a:p>
        </p:txBody>
      </p:sp>
    </p:spTree>
    <p:extLst>
      <p:ext uri="{BB962C8B-B14F-4D97-AF65-F5344CB8AC3E}">
        <p14:creationId xmlns:p14="http://schemas.microsoft.com/office/powerpoint/2010/main" val="23776320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6AC7879B-BC38-4D26-9696-4485A4532A31}" type="datetimeFigureOut">
              <a:rPr lang="en-US" smtClean="0"/>
              <a:t>5/26/2017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04D460-2A05-4BB4-8A6F-EE1D17D14D41}" type="slidenum">
              <a:rPr lang="en-US" smtClean="0"/>
              <a:t>‹#›</a:t>
            </a:fld>
            <a:endParaRPr lang="en-US"/>
          </a:p>
        </p:txBody>
      </p:sp>
    </p:spTree>
    <p:extLst>
      <p:ext uri="{BB962C8B-B14F-4D97-AF65-F5344CB8AC3E}">
        <p14:creationId xmlns:p14="http://schemas.microsoft.com/office/powerpoint/2010/main" val="9356863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6AC7879B-BC38-4D26-9696-4485A4532A31}" type="datetimeFigureOut">
              <a:rPr lang="en-US" smtClean="0"/>
              <a:t>5/26/2017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04D460-2A05-4BB4-8A6F-EE1D17D14D41}" type="slidenum">
              <a:rPr lang="en-US" smtClean="0"/>
              <a:t>‹#›</a:t>
            </a:fld>
            <a:endParaRPr lang="en-US"/>
          </a:p>
        </p:txBody>
      </p:sp>
    </p:spTree>
    <p:extLst>
      <p:ext uri="{BB962C8B-B14F-4D97-AF65-F5344CB8AC3E}">
        <p14:creationId xmlns:p14="http://schemas.microsoft.com/office/powerpoint/2010/main" val="2723992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6AC7879B-BC38-4D26-9696-4485A4532A31}" type="datetimeFigureOut">
              <a:rPr lang="en-US" smtClean="0"/>
              <a:t>5/26/2017</a:t>
            </a:fld>
            <a:endParaRPr lang="en-US"/>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2004D460-2A05-4BB4-8A6F-EE1D17D14D41}" type="slidenum">
              <a:rPr lang="en-US" smtClean="0"/>
              <a:t>‹#›</a:t>
            </a:fld>
            <a:endParaRPr lang="en-US"/>
          </a:p>
        </p:txBody>
      </p:sp>
    </p:spTree>
    <p:extLst>
      <p:ext uri="{BB962C8B-B14F-4D97-AF65-F5344CB8AC3E}">
        <p14:creationId xmlns:p14="http://schemas.microsoft.com/office/powerpoint/2010/main" val="348661710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Host to Host Layer</a:t>
            </a:r>
          </a:p>
        </p:txBody>
      </p:sp>
    </p:spTree>
    <p:extLst>
      <p:ext uri="{BB962C8B-B14F-4D97-AF65-F5344CB8AC3E}">
        <p14:creationId xmlns:p14="http://schemas.microsoft.com/office/powerpoint/2010/main" val="14434813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Protocols on the Host to Host Layer</a:t>
            </a:r>
          </a:p>
        </p:txBody>
      </p:sp>
      <p:sp>
        <p:nvSpPr>
          <p:cNvPr id="3" name="Content Placeholder 2"/>
          <p:cNvSpPr>
            <a:spLocks noGrp="1"/>
          </p:cNvSpPr>
          <p:nvPr>
            <p:ph idx="1"/>
          </p:nvPr>
        </p:nvSpPr>
        <p:spPr/>
        <p:txBody>
          <a:bodyPr>
            <a:normAutofit/>
          </a:bodyPr>
          <a:lstStyle/>
          <a:p>
            <a:r>
              <a:rPr lang="en-US" sz="2400" dirty="0"/>
              <a:t>Transmission Control Protocol: Takes large blocks of information from an application and breaks them  into segments. It numbers and sequences each segment so that the destination’s TCP stack can put into the order the application intended.</a:t>
            </a:r>
          </a:p>
          <a:p>
            <a:r>
              <a:rPr lang="en-US" sz="2400" dirty="0"/>
              <a:t>TCP contacts the destination TCP to establish a connection</a:t>
            </a:r>
          </a:p>
          <a:p>
            <a:pPr lvl="1"/>
            <a:r>
              <a:rPr lang="en-US" sz="2400" dirty="0"/>
              <a:t>Known as connection oriented</a:t>
            </a:r>
          </a:p>
          <a:p>
            <a:r>
              <a:rPr lang="en-US" sz="2400" dirty="0"/>
              <a:t>TCP is a full duplex, connection oriented, reliable and accurate protocol, but establishing all these terms and conditions, in addition to error checking</a:t>
            </a:r>
          </a:p>
          <a:p>
            <a:pPr lvl="1"/>
            <a:r>
              <a:rPr lang="en-US" sz="2400" dirty="0"/>
              <a:t>Something so perfect comes with consequences NETWORK OVERHEAD</a:t>
            </a:r>
          </a:p>
          <a:p>
            <a:endParaRPr lang="en-US" sz="2400" dirty="0"/>
          </a:p>
        </p:txBody>
      </p:sp>
    </p:spTree>
    <p:extLst>
      <p:ext uri="{BB962C8B-B14F-4D97-AF65-F5344CB8AC3E}">
        <p14:creationId xmlns:p14="http://schemas.microsoft.com/office/powerpoint/2010/main" val="16401952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Protocols on the Host to Host Layer</a:t>
            </a:r>
          </a:p>
        </p:txBody>
      </p:sp>
      <p:sp>
        <p:nvSpPr>
          <p:cNvPr id="3" name="Content Placeholder 2"/>
          <p:cNvSpPr>
            <a:spLocks noGrp="1"/>
          </p:cNvSpPr>
          <p:nvPr>
            <p:ph idx="1"/>
          </p:nvPr>
        </p:nvSpPr>
        <p:spPr/>
        <p:txBody>
          <a:bodyPr>
            <a:normAutofit/>
          </a:bodyPr>
          <a:lstStyle/>
          <a:p>
            <a:r>
              <a:rPr lang="en-US" sz="2400" dirty="0"/>
              <a:t>UDP: Is basically the scaled down economy model of TCP, which is why UDP is sometimes referred to as a thin protocol. </a:t>
            </a:r>
          </a:p>
          <a:p>
            <a:r>
              <a:rPr lang="en-US" sz="2400" dirty="0"/>
              <a:t>UDP does not offer all  bells and whistle that TCP does</a:t>
            </a:r>
          </a:p>
          <a:p>
            <a:pPr lvl="1"/>
            <a:r>
              <a:rPr lang="en-US" sz="2400" dirty="0"/>
              <a:t>No sequencing</a:t>
            </a:r>
          </a:p>
          <a:p>
            <a:pPr lvl="1"/>
            <a:r>
              <a:rPr lang="en-US" sz="2400" dirty="0"/>
              <a:t>No virtual circuit (connection-less oriented)</a:t>
            </a:r>
          </a:p>
          <a:p>
            <a:r>
              <a:rPr lang="en-US" sz="2400" dirty="0"/>
              <a:t>This can result is some garbled data</a:t>
            </a:r>
          </a:p>
        </p:txBody>
      </p:sp>
    </p:spTree>
    <p:extLst>
      <p:ext uri="{BB962C8B-B14F-4D97-AF65-F5344CB8AC3E}">
        <p14:creationId xmlns:p14="http://schemas.microsoft.com/office/powerpoint/2010/main" val="22000971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Protocols on the Host to Host Layer</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687580923"/>
              </p:ext>
            </p:extLst>
          </p:nvPr>
        </p:nvGraphicFramePr>
        <p:xfrm>
          <a:off x="1143000" y="2057400"/>
          <a:ext cx="9872662" cy="3566160"/>
        </p:xfrm>
        <a:graphic>
          <a:graphicData uri="http://schemas.openxmlformats.org/drawingml/2006/table">
            <a:tbl>
              <a:tblPr firstRow="1" bandRow="1">
                <a:tableStyleId>{5C22544A-7EE6-4342-B048-85BDC9FD1C3A}</a:tableStyleId>
              </a:tblPr>
              <a:tblGrid>
                <a:gridCol w="4936331">
                  <a:extLst>
                    <a:ext uri="{9D8B030D-6E8A-4147-A177-3AD203B41FA5}">
                      <a16:colId xmlns:a16="http://schemas.microsoft.com/office/drawing/2014/main" val="394540814"/>
                    </a:ext>
                  </a:extLst>
                </a:gridCol>
                <a:gridCol w="4936331">
                  <a:extLst>
                    <a:ext uri="{9D8B030D-6E8A-4147-A177-3AD203B41FA5}">
                      <a16:colId xmlns:a16="http://schemas.microsoft.com/office/drawing/2014/main" val="2783391905"/>
                    </a:ext>
                  </a:extLst>
                </a:gridCol>
              </a:tblGrid>
              <a:tr h="370840">
                <a:tc>
                  <a:txBody>
                    <a:bodyPr/>
                    <a:lstStyle/>
                    <a:p>
                      <a:r>
                        <a:rPr lang="en-US" sz="2400" dirty="0"/>
                        <a:t>TCP</a:t>
                      </a:r>
                    </a:p>
                  </a:txBody>
                  <a:tcPr marL="85849" marR="85849"/>
                </a:tc>
                <a:tc>
                  <a:txBody>
                    <a:bodyPr/>
                    <a:lstStyle/>
                    <a:p>
                      <a:r>
                        <a:rPr lang="en-US" sz="2400" dirty="0"/>
                        <a:t>UDP</a:t>
                      </a:r>
                    </a:p>
                  </a:txBody>
                  <a:tcPr marL="85849" marR="85849"/>
                </a:tc>
                <a:extLst>
                  <a:ext uri="{0D108BD9-81ED-4DB2-BD59-A6C34878D82A}">
                    <a16:rowId xmlns:a16="http://schemas.microsoft.com/office/drawing/2014/main" val="403775602"/>
                  </a:ext>
                </a:extLst>
              </a:tr>
              <a:tr h="370840">
                <a:tc>
                  <a:txBody>
                    <a:bodyPr/>
                    <a:lstStyle/>
                    <a:p>
                      <a:r>
                        <a:rPr lang="en-US" sz="2400" dirty="0"/>
                        <a:t>Sequenced</a:t>
                      </a:r>
                    </a:p>
                  </a:txBody>
                  <a:tcPr marL="85849" marR="85849"/>
                </a:tc>
                <a:tc>
                  <a:txBody>
                    <a:bodyPr/>
                    <a:lstStyle/>
                    <a:p>
                      <a:r>
                        <a:rPr lang="en-US" sz="2400" dirty="0"/>
                        <a:t>Unsequenced</a:t>
                      </a:r>
                    </a:p>
                  </a:txBody>
                  <a:tcPr marL="85849" marR="85849"/>
                </a:tc>
                <a:extLst>
                  <a:ext uri="{0D108BD9-81ED-4DB2-BD59-A6C34878D82A}">
                    <a16:rowId xmlns:a16="http://schemas.microsoft.com/office/drawing/2014/main" val="1796259426"/>
                  </a:ext>
                </a:extLst>
              </a:tr>
              <a:tr h="370840">
                <a:tc>
                  <a:txBody>
                    <a:bodyPr/>
                    <a:lstStyle/>
                    <a:p>
                      <a:r>
                        <a:rPr lang="en-US" sz="2400" dirty="0"/>
                        <a:t>Reliable</a:t>
                      </a:r>
                    </a:p>
                  </a:txBody>
                  <a:tcPr marL="85849" marR="85849"/>
                </a:tc>
                <a:tc>
                  <a:txBody>
                    <a:bodyPr/>
                    <a:lstStyle/>
                    <a:p>
                      <a:r>
                        <a:rPr lang="en-US" sz="2400" dirty="0"/>
                        <a:t>Unreliable</a:t>
                      </a:r>
                    </a:p>
                  </a:txBody>
                  <a:tcPr marL="85849" marR="85849"/>
                </a:tc>
                <a:extLst>
                  <a:ext uri="{0D108BD9-81ED-4DB2-BD59-A6C34878D82A}">
                    <a16:rowId xmlns:a16="http://schemas.microsoft.com/office/drawing/2014/main" val="379641056"/>
                  </a:ext>
                </a:extLst>
              </a:tr>
              <a:tr h="370840">
                <a:tc>
                  <a:txBody>
                    <a:bodyPr/>
                    <a:lstStyle/>
                    <a:p>
                      <a:r>
                        <a:rPr lang="en-US" sz="2400" dirty="0"/>
                        <a:t>Connection-oriented</a:t>
                      </a:r>
                    </a:p>
                  </a:txBody>
                  <a:tcPr marL="85849" marR="85849"/>
                </a:tc>
                <a:tc>
                  <a:txBody>
                    <a:bodyPr/>
                    <a:lstStyle/>
                    <a:p>
                      <a:r>
                        <a:rPr lang="en-US" sz="2400" dirty="0"/>
                        <a:t>Connectionless</a:t>
                      </a:r>
                    </a:p>
                  </a:txBody>
                  <a:tcPr marL="85849" marR="85849"/>
                </a:tc>
                <a:extLst>
                  <a:ext uri="{0D108BD9-81ED-4DB2-BD59-A6C34878D82A}">
                    <a16:rowId xmlns:a16="http://schemas.microsoft.com/office/drawing/2014/main" val="2538370549"/>
                  </a:ext>
                </a:extLst>
              </a:tr>
              <a:tr h="370840">
                <a:tc>
                  <a:txBody>
                    <a:bodyPr/>
                    <a:lstStyle/>
                    <a:p>
                      <a:r>
                        <a:rPr lang="en-US" sz="2400" dirty="0"/>
                        <a:t>Virtual Circuit</a:t>
                      </a:r>
                    </a:p>
                  </a:txBody>
                  <a:tcPr marL="85849" marR="85849"/>
                </a:tc>
                <a:tc>
                  <a:txBody>
                    <a:bodyPr/>
                    <a:lstStyle/>
                    <a:p>
                      <a:r>
                        <a:rPr lang="en-US" sz="2400" dirty="0"/>
                        <a:t>Low Overhead</a:t>
                      </a:r>
                    </a:p>
                  </a:txBody>
                  <a:tcPr marL="85849" marR="85849"/>
                </a:tc>
                <a:extLst>
                  <a:ext uri="{0D108BD9-81ED-4DB2-BD59-A6C34878D82A}">
                    <a16:rowId xmlns:a16="http://schemas.microsoft.com/office/drawing/2014/main" val="443684572"/>
                  </a:ext>
                </a:extLst>
              </a:tr>
              <a:tr h="370840">
                <a:tc>
                  <a:txBody>
                    <a:bodyPr/>
                    <a:lstStyle/>
                    <a:p>
                      <a:r>
                        <a:rPr lang="en-US" sz="2400" dirty="0"/>
                        <a:t>Acknowledgements</a:t>
                      </a:r>
                    </a:p>
                  </a:txBody>
                  <a:tcPr marL="85849" marR="85849"/>
                </a:tc>
                <a:tc>
                  <a:txBody>
                    <a:bodyPr/>
                    <a:lstStyle/>
                    <a:p>
                      <a:r>
                        <a:rPr lang="en-US" sz="2400" dirty="0"/>
                        <a:t>No Acknowledgments</a:t>
                      </a:r>
                    </a:p>
                  </a:txBody>
                  <a:tcPr marL="85849" marR="85849"/>
                </a:tc>
                <a:extLst>
                  <a:ext uri="{0D108BD9-81ED-4DB2-BD59-A6C34878D82A}">
                    <a16:rowId xmlns:a16="http://schemas.microsoft.com/office/drawing/2014/main" val="4193514761"/>
                  </a:ext>
                </a:extLst>
              </a:tr>
              <a:tr h="370840">
                <a:tc>
                  <a:txBody>
                    <a:bodyPr/>
                    <a:lstStyle/>
                    <a:p>
                      <a:r>
                        <a:rPr lang="en-US" sz="2400" dirty="0"/>
                        <a:t>Windowing flow control</a:t>
                      </a:r>
                    </a:p>
                  </a:txBody>
                  <a:tcPr marL="85849" marR="85849"/>
                </a:tc>
                <a:tc>
                  <a:txBody>
                    <a:bodyPr/>
                    <a:lstStyle/>
                    <a:p>
                      <a:r>
                        <a:rPr lang="en-US" sz="2400" dirty="0"/>
                        <a:t>No windowing or flow control of any type</a:t>
                      </a:r>
                    </a:p>
                  </a:txBody>
                  <a:tcPr marL="85849" marR="85849"/>
                </a:tc>
                <a:extLst>
                  <a:ext uri="{0D108BD9-81ED-4DB2-BD59-A6C34878D82A}">
                    <a16:rowId xmlns:a16="http://schemas.microsoft.com/office/drawing/2014/main" val="2603499777"/>
                  </a:ext>
                </a:extLst>
              </a:tr>
            </a:tbl>
          </a:graphicData>
        </a:graphic>
      </p:graphicFrame>
    </p:spTree>
    <p:extLst>
      <p:ext uri="{BB962C8B-B14F-4D97-AF65-F5344CB8AC3E}">
        <p14:creationId xmlns:p14="http://schemas.microsoft.com/office/powerpoint/2010/main" val="9731480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Protocols on the Host to Host Layer</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4061616358"/>
              </p:ext>
            </p:extLst>
          </p:nvPr>
        </p:nvGraphicFramePr>
        <p:xfrm>
          <a:off x="755073" y="2472170"/>
          <a:ext cx="10515600" cy="3962400"/>
        </p:xfrm>
        <a:graphic>
          <a:graphicData uri="http://schemas.openxmlformats.org/drawingml/2006/table">
            <a:tbl>
              <a:tblPr firstRow="1" bandRow="1">
                <a:tableStyleId>{5C22544A-7EE6-4342-B048-85BDC9FD1C3A}</a:tableStyleId>
              </a:tblPr>
              <a:tblGrid>
                <a:gridCol w="5257800">
                  <a:extLst>
                    <a:ext uri="{9D8B030D-6E8A-4147-A177-3AD203B41FA5}">
                      <a16:colId xmlns:a16="http://schemas.microsoft.com/office/drawing/2014/main" val="394540814"/>
                    </a:ext>
                  </a:extLst>
                </a:gridCol>
                <a:gridCol w="5257800">
                  <a:extLst>
                    <a:ext uri="{9D8B030D-6E8A-4147-A177-3AD203B41FA5}">
                      <a16:colId xmlns:a16="http://schemas.microsoft.com/office/drawing/2014/main" val="2783391905"/>
                    </a:ext>
                  </a:extLst>
                </a:gridCol>
              </a:tblGrid>
              <a:tr h="370840">
                <a:tc>
                  <a:txBody>
                    <a:bodyPr/>
                    <a:lstStyle/>
                    <a:p>
                      <a:r>
                        <a:rPr lang="en-US" sz="2000" dirty="0"/>
                        <a:t>TCP</a:t>
                      </a:r>
                    </a:p>
                  </a:txBody>
                  <a:tcPr/>
                </a:tc>
                <a:tc>
                  <a:txBody>
                    <a:bodyPr/>
                    <a:lstStyle/>
                    <a:p>
                      <a:r>
                        <a:rPr lang="en-US" sz="2000" dirty="0"/>
                        <a:t>UDP</a:t>
                      </a:r>
                    </a:p>
                  </a:txBody>
                  <a:tcPr/>
                </a:tc>
                <a:extLst>
                  <a:ext uri="{0D108BD9-81ED-4DB2-BD59-A6C34878D82A}">
                    <a16:rowId xmlns:a16="http://schemas.microsoft.com/office/drawing/2014/main" val="403775602"/>
                  </a:ext>
                </a:extLst>
              </a:tr>
              <a:tr h="370840">
                <a:tc>
                  <a:txBody>
                    <a:bodyPr/>
                    <a:lstStyle/>
                    <a:p>
                      <a:r>
                        <a:rPr lang="en-US" sz="2000" dirty="0"/>
                        <a:t>telnet 23</a:t>
                      </a:r>
                    </a:p>
                  </a:txBody>
                  <a:tcPr/>
                </a:tc>
                <a:tc>
                  <a:txBody>
                    <a:bodyPr/>
                    <a:lstStyle/>
                    <a:p>
                      <a:r>
                        <a:rPr lang="en-US" sz="2000" dirty="0"/>
                        <a:t>SNMP 161</a:t>
                      </a:r>
                    </a:p>
                  </a:txBody>
                  <a:tcPr/>
                </a:tc>
                <a:extLst>
                  <a:ext uri="{0D108BD9-81ED-4DB2-BD59-A6C34878D82A}">
                    <a16:rowId xmlns:a16="http://schemas.microsoft.com/office/drawing/2014/main" val="1796259426"/>
                  </a:ext>
                </a:extLst>
              </a:tr>
              <a:tr h="370840">
                <a:tc>
                  <a:txBody>
                    <a:bodyPr/>
                    <a:lstStyle/>
                    <a:p>
                      <a:r>
                        <a:rPr lang="en-US" sz="2000" dirty="0"/>
                        <a:t>SMTP 25</a:t>
                      </a:r>
                    </a:p>
                  </a:txBody>
                  <a:tcPr/>
                </a:tc>
                <a:tc>
                  <a:txBody>
                    <a:bodyPr/>
                    <a:lstStyle/>
                    <a:p>
                      <a:r>
                        <a:rPr lang="en-US" sz="2000" dirty="0"/>
                        <a:t>TFTP 69</a:t>
                      </a:r>
                    </a:p>
                  </a:txBody>
                  <a:tcPr/>
                </a:tc>
                <a:extLst>
                  <a:ext uri="{0D108BD9-81ED-4DB2-BD59-A6C34878D82A}">
                    <a16:rowId xmlns:a16="http://schemas.microsoft.com/office/drawing/2014/main" val="379641056"/>
                  </a:ext>
                </a:extLst>
              </a:tr>
              <a:tr h="370840">
                <a:tc>
                  <a:txBody>
                    <a:bodyPr/>
                    <a:lstStyle/>
                    <a:p>
                      <a:r>
                        <a:rPr lang="en-US" sz="2000" dirty="0"/>
                        <a:t>HTTP 80</a:t>
                      </a:r>
                    </a:p>
                  </a:txBody>
                  <a:tcPr/>
                </a:tc>
                <a:tc>
                  <a:txBody>
                    <a:bodyPr/>
                    <a:lstStyle/>
                    <a:p>
                      <a:r>
                        <a:rPr lang="en-US" sz="2000" dirty="0"/>
                        <a:t>DNS 53</a:t>
                      </a:r>
                    </a:p>
                  </a:txBody>
                  <a:tcPr/>
                </a:tc>
                <a:extLst>
                  <a:ext uri="{0D108BD9-81ED-4DB2-BD59-A6C34878D82A}">
                    <a16:rowId xmlns:a16="http://schemas.microsoft.com/office/drawing/2014/main" val="2538370549"/>
                  </a:ext>
                </a:extLst>
              </a:tr>
              <a:tr h="370840">
                <a:tc>
                  <a:txBody>
                    <a:bodyPr/>
                    <a:lstStyle/>
                    <a:p>
                      <a:r>
                        <a:rPr lang="en-US" sz="2000" dirty="0"/>
                        <a:t>FTP 20, 21</a:t>
                      </a:r>
                    </a:p>
                  </a:txBody>
                  <a:tcPr/>
                </a:tc>
                <a:tc>
                  <a:txBody>
                    <a:bodyPr/>
                    <a:lstStyle/>
                    <a:p>
                      <a:r>
                        <a:rPr lang="en-US" sz="2000" dirty="0" err="1"/>
                        <a:t>BooTPS</a:t>
                      </a:r>
                      <a:r>
                        <a:rPr lang="en-US" sz="2000" dirty="0"/>
                        <a:t>/DHCP 67</a:t>
                      </a:r>
                    </a:p>
                  </a:txBody>
                  <a:tcPr/>
                </a:tc>
                <a:extLst>
                  <a:ext uri="{0D108BD9-81ED-4DB2-BD59-A6C34878D82A}">
                    <a16:rowId xmlns:a16="http://schemas.microsoft.com/office/drawing/2014/main" val="443684572"/>
                  </a:ext>
                </a:extLst>
              </a:tr>
              <a:tr h="370840">
                <a:tc>
                  <a:txBody>
                    <a:bodyPr/>
                    <a:lstStyle/>
                    <a:p>
                      <a:r>
                        <a:rPr lang="en-US" sz="2000" dirty="0"/>
                        <a:t>HTTPS 443</a:t>
                      </a:r>
                    </a:p>
                  </a:txBody>
                  <a:tcPr/>
                </a:tc>
                <a:tc>
                  <a:txBody>
                    <a:bodyPr/>
                    <a:lstStyle/>
                    <a:p>
                      <a:endParaRPr lang="en-US" sz="2000" dirty="0"/>
                    </a:p>
                  </a:txBody>
                  <a:tcPr/>
                </a:tc>
                <a:extLst>
                  <a:ext uri="{0D108BD9-81ED-4DB2-BD59-A6C34878D82A}">
                    <a16:rowId xmlns:a16="http://schemas.microsoft.com/office/drawing/2014/main" val="4193514761"/>
                  </a:ext>
                </a:extLst>
              </a:tr>
              <a:tr h="370840">
                <a:tc>
                  <a:txBody>
                    <a:bodyPr/>
                    <a:lstStyle/>
                    <a:p>
                      <a:r>
                        <a:rPr lang="en-US" sz="2000" dirty="0"/>
                        <a:t>SSH 22</a:t>
                      </a:r>
                    </a:p>
                  </a:txBody>
                  <a:tcPr/>
                </a:tc>
                <a:tc>
                  <a:txBody>
                    <a:bodyPr/>
                    <a:lstStyle/>
                    <a:p>
                      <a:endParaRPr lang="en-US" sz="2000" dirty="0"/>
                    </a:p>
                  </a:txBody>
                  <a:tcPr/>
                </a:tc>
                <a:extLst>
                  <a:ext uri="{0D108BD9-81ED-4DB2-BD59-A6C34878D82A}">
                    <a16:rowId xmlns:a16="http://schemas.microsoft.com/office/drawing/2014/main" val="2603499777"/>
                  </a:ext>
                </a:extLst>
              </a:tr>
              <a:tr h="370840">
                <a:tc>
                  <a:txBody>
                    <a:bodyPr/>
                    <a:lstStyle/>
                    <a:p>
                      <a:r>
                        <a:rPr lang="en-US" sz="2000" dirty="0"/>
                        <a:t>POP 110</a:t>
                      </a:r>
                    </a:p>
                  </a:txBody>
                  <a:tcPr/>
                </a:tc>
                <a:tc>
                  <a:txBody>
                    <a:bodyPr/>
                    <a:lstStyle/>
                    <a:p>
                      <a:endParaRPr lang="en-US" sz="2000" dirty="0"/>
                    </a:p>
                  </a:txBody>
                  <a:tcPr/>
                </a:tc>
                <a:extLst>
                  <a:ext uri="{0D108BD9-81ED-4DB2-BD59-A6C34878D82A}">
                    <a16:rowId xmlns:a16="http://schemas.microsoft.com/office/drawing/2014/main" val="1421007926"/>
                  </a:ext>
                </a:extLst>
              </a:tr>
              <a:tr h="370840">
                <a:tc>
                  <a:txBody>
                    <a:bodyPr/>
                    <a:lstStyle/>
                    <a:p>
                      <a:r>
                        <a:rPr lang="en-US" sz="2000" dirty="0"/>
                        <a:t>NTP 123</a:t>
                      </a:r>
                    </a:p>
                  </a:txBody>
                  <a:tcPr/>
                </a:tc>
                <a:tc>
                  <a:txBody>
                    <a:bodyPr/>
                    <a:lstStyle/>
                    <a:p>
                      <a:endParaRPr lang="en-US" sz="2000" dirty="0"/>
                    </a:p>
                  </a:txBody>
                  <a:tcPr/>
                </a:tc>
                <a:extLst>
                  <a:ext uri="{0D108BD9-81ED-4DB2-BD59-A6C34878D82A}">
                    <a16:rowId xmlns:a16="http://schemas.microsoft.com/office/drawing/2014/main" val="1713966714"/>
                  </a:ext>
                </a:extLst>
              </a:tr>
              <a:tr h="370840">
                <a:tc>
                  <a:txBody>
                    <a:bodyPr/>
                    <a:lstStyle/>
                    <a:p>
                      <a:r>
                        <a:rPr lang="en-US" sz="2000"/>
                        <a:t>IMAP4 143</a:t>
                      </a:r>
                      <a:endParaRPr lang="en-US" sz="2000" dirty="0"/>
                    </a:p>
                  </a:txBody>
                  <a:tcPr/>
                </a:tc>
                <a:tc>
                  <a:txBody>
                    <a:bodyPr/>
                    <a:lstStyle/>
                    <a:p>
                      <a:endParaRPr lang="en-US" sz="2000" dirty="0"/>
                    </a:p>
                  </a:txBody>
                  <a:tcPr/>
                </a:tc>
                <a:extLst>
                  <a:ext uri="{0D108BD9-81ED-4DB2-BD59-A6C34878D82A}">
                    <a16:rowId xmlns:a16="http://schemas.microsoft.com/office/drawing/2014/main" val="3116079913"/>
                  </a:ext>
                </a:extLst>
              </a:tr>
            </a:tbl>
          </a:graphicData>
        </a:graphic>
      </p:graphicFrame>
      <p:sp>
        <p:nvSpPr>
          <p:cNvPr id="3" name="TextBox 2"/>
          <p:cNvSpPr txBox="1"/>
          <p:nvPr/>
        </p:nvSpPr>
        <p:spPr>
          <a:xfrm>
            <a:off x="838200" y="1939636"/>
            <a:ext cx="10153073" cy="400110"/>
          </a:xfrm>
          <a:prstGeom prst="rect">
            <a:avLst/>
          </a:prstGeom>
          <a:noFill/>
        </p:spPr>
        <p:txBody>
          <a:bodyPr wrap="square" rtlCol="0">
            <a:spAutoFit/>
          </a:bodyPr>
          <a:lstStyle/>
          <a:p>
            <a:pPr algn="ctr"/>
            <a:r>
              <a:rPr lang="en-US" sz="2000" dirty="0"/>
              <a:t>PORT NUMBERS FOR BOTH PROTOCOLS</a:t>
            </a:r>
          </a:p>
        </p:txBody>
      </p:sp>
    </p:spTree>
    <p:extLst>
      <p:ext uri="{BB962C8B-B14F-4D97-AF65-F5344CB8AC3E}">
        <p14:creationId xmlns:p14="http://schemas.microsoft.com/office/powerpoint/2010/main" val="1586317416"/>
      </p:ext>
    </p:extLst>
  </p:cSld>
  <p:clrMapOvr>
    <a:masterClrMapping/>
  </p:clrMapOvr>
</p:sld>
</file>

<file path=ppt/theme/theme1.xml><?xml version="1.0" encoding="utf-8"?>
<a:theme xmlns:a="http://schemas.openxmlformats.org/drawingml/2006/main" name="Basis">
  <a:themeElements>
    <a:clrScheme name="Basis">
      <a:dk1>
        <a:sysClr val="windowText" lastClr="000000"/>
      </a:dk1>
      <a:lt1>
        <a:sysClr val="window" lastClr="FFFFFF"/>
      </a:lt1>
      <a:dk2>
        <a:srgbClr val="505046"/>
      </a:dk2>
      <a:lt2>
        <a:srgbClr val="EEECE1"/>
      </a:lt2>
      <a:accent1>
        <a:srgbClr val="DF5327"/>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63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446C221D-F63F-4DD8-B509-CFE168687BF2}"/>
    </a:ext>
  </a:extLst>
</a:theme>
</file>

<file path=docProps/app.xml><?xml version="1.0" encoding="utf-8"?>
<Properties xmlns="http://schemas.openxmlformats.org/officeDocument/2006/extended-properties" xmlns:vt="http://schemas.openxmlformats.org/officeDocument/2006/docPropsVTypes">
  <Template>Basis</Template>
  <TotalTime>33</TotalTime>
  <Words>234</Words>
  <Application>Microsoft Office PowerPoint</Application>
  <PresentationFormat>Widescreen</PresentationFormat>
  <Paragraphs>45</Paragraphs>
  <Slides>5</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5</vt:i4>
      </vt:variant>
    </vt:vector>
  </HeadingPairs>
  <TitlesOfParts>
    <vt:vector size="7" baseType="lpstr">
      <vt:lpstr>Corbel</vt:lpstr>
      <vt:lpstr>Basis</vt:lpstr>
      <vt:lpstr>Host to Host Layer</vt:lpstr>
      <vt:lpstr>Protocols on the Host to Host Layer</vt:lpstr>
      <vt:lpstr>Protocols on the Host to Host Layer</vt:lpstr>
      <vt:lpstr>Protocols on the Host to Host Layer</vt:lpstr>
      <vt:lpstr>Protocols on the Host to Host Layer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Host to Host Layer</dc:title>
  <dc:creator>Jarhead</dc:creator>
  <cp:lastModifiedBy>Jarhead</cp:lastModifiedBy>
  <cp:revision>7</cp:revision>
  <dcterms:created xsi:type="dcterms:W3CDTF">2017-05-25T17:32:04Z</dcterms:created>
  <dcterms:modified xsi:type="dcterms:W3CDTF">2017-05-26T14:28:16Z</dcterms:modified>
</cp:coreProperties>
</file>