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C73D4E0-B83B-474B-89D5-880D5D325A3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C1682CE-C4AA-40E2-9D06-F34BEBD30AB7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6570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D4E0-B83B-474B-89D5-880D5D325A3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682CE-C4AA-40E2-9D06-F34BEBD3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107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D4E0-B83B-474B-89D5-880D5D325A3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682CE-C4AA-40E2-9D06-F34BEBD3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403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D4E0-B83B-474B-89D5-880D5D325A3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682CE-C4AA-40E2-9D06-F34BEBD3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990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marL="0" algn="ctr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0" lang="en-US" sz="7200" b="1" i="0" u="none" strike="noStrike" kern="1200" cap="all" spc="0" normalizeH="0" baseline="0" dirty="0">
                <a:ln w="15875">
                  <a:solidFill>
                    <a:sysClr val="window" lastClr="FFFFFF"/>
                  </a:solidFill>
                </a:ln>
                <a:solidFill>
                  <a:srgbClr val="DF5327"/>
                </a:solidFill>
                <a:effectLst>
                  <a:outerShdw dist="38100" dir="2700000" algn="tl" rotWithShape="0">
                    <a:srgbClr val="DF5327"/>
                  </a:outerShdw>
                </a:effectLst>
                <a:uLnTx/>
                <a:uFillTx/>
                <a:latin typeface="Corbel" pitchFamily="34" charset="0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D4E0-B83B-474B-89D5-880D5D325A3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682CE-C4AA-40E2-9D06-F34BEBD30AB7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7726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D4E0-B83B-474B-89D5-880D5D325A3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682CE-C4AA-40E2-9D06-F34BEBD3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20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D4E0-B83B-474B-89D5-880D5D325A3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682CE-C4AA-40E2-9D06-F34BEBD3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89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D4E0-B83B-474B-89D5-880D5D325A3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682CE-C4AA-40E2-9D06-F34BEBD3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833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D4E0-B83B-474B-89D5-880D5D325A3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682CE-C4AA-40E2-9D06-F34BEBD3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201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D4E0-B83B-474B-89D5-880D5D325A3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682CE-C4AA-40E2-9D06-F34BEBD3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175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3D4E0-B83B-474B-89D5-880D5D325A3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682CE-C4AA-40E2-9D06-F34BEBD3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00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C73D4E0-B83B-474B-89D5-880D5D325A36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C1682CE-C4AA-40E2-9D06-F34BEBD30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2271" y="965503"/>
            <a:ext cx="9966960" cy="2926080"/>
          </a:xfrm>
        </p:spPr>
        <p:txBody>
          <a:bodyPr>
            <a:normAutofit/>
          </a:bodyPr>
          <a:lstStyle/>
          <a:p>
            <a:r>
              <a:rPr lang="en-US" sz="5400" dirty="0"/>
              <a:t>Internet Layer Protocol </a:t>
            </a:r>
            <a:br>
              <a:rPr lang="en-US" sz="5400" dirty="0"/>
            </a:br>
            <a:r>
              <a:rPr lang="en-US" sz="5400" dirty="0"/>
              <a:t>and </a:t>
            </a:r>
            <a:br>
              <a:rPr lang="en-US" sz="5400" dirty="0"/>
            </a:br>
            <a:r>
              <a:rPr lang="en-US" sz="5400" dirty="0"/>
              <a:t>Network Access</a:t>
            </a:r>
          </a:p>
        </p:txBody>
      </p:sp>
    </p:spTree>
    <p:extLst>
      <p:ext uri="{BB962C8B-B14F-4D97-AF65-F5344CB8AC3E}">
        <p14:creationId xmlns:p14="http://schemas.microsoft.com/office/powerpoint/2010/main" val="2974684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The IP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715655"/>
            <a:ext cx="9872871" cy="4038600"/>
          </a:xfrm>
        </p:spPr>
        <p:txBody>
          <a:bodyPr>
            <a:noAutofit/>
          </a:bodyPr>
          <a:lstStyle/>
          <a:p>
            <a:r>
              <a:rPr lang="en-US" sz="2400" dirty="0"/>
              <a:t>There  are two main reasons for internet layer’s existence</a:t>
            </a:r>
          </a:p>
          <a:p>
            <a:pPr lvl="1"/>
            <a:r>
              <a:rPr lang="en-US" sz="2400" dirty="0"/>
              <a:t>Routing</a:t>
            </a:r>
          </a:p>
          <a:p>
            <a:pPr lvl="1"/>
            <a:r>
              <a:rPr lang="en-US" sz="2400" dirty="0"/>
              <a:t>Providing a single network interface of the upper layers</a:t>
            </a:r>
          </a:p>
          <a:p>
            <a:r>
              <a:rPr lang="en-US" sz="2400" dirty="0"/>
              <a:t>Without this layer, application programmers would need to write “hooks” into every one of their applications for each different Network Access Protocol.</a:t>
            </a:r>
          </a:p>
          <a:p>
            <a:r>
              <a:rPr lang="en-US" sz="2400" dirty="0"/>
              <a:t>IP provides on single network interface for the upper layer protocols.</a:t>
            </a:r>
          </a:p>
          <a:p>
            <a:r>
              <a:rPr lang="en-US" sz="2400" dirty="0"/>
              <a:t>List of important protocols at the internet layer</a:t>
            </a:r>
          </a:p>
          <a:p>
            <a:pPr lvl="1"/>
            <a:r>
              <a:rPr lang="en-US" sz="2400" dirty="0"/>
              <a:t>IP</a:t>
            </a:r>
          </a:p>
          <a:p>
            <a:pPr lvl="1"/>
            <a:r>
              <a:rPr lang="en-US" sz="2400" dirty="0"/>
              <a:t>ICMP</a:t>
            </a:r>
          </a:p>
          <a:p>
            <a:pPr lvl="1"/>
            <a:r>
              <a:rPr lang="en-US" sz="2400" dirty="0"/>
              <a:t>ARP</a:t>
            </a:r>
          </a:p>
        </p:txBody>
      </p:sp>
    </p:spTree>
    <p:extLst>
      <p:ext uri="{BB962C8B-B14F-4D97-AF65-F5344CB8AC3E}">
        <p14:creationId xmlns:p14="http://schemas.microsoft.com/office/powerpoint/2010/main" val="3192868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IP Protocol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854200"/>
            <a:ext cx="9872871" cy="4038600"/>
          </a:xfrm>
        </p:spPr>
        <p:txBody>
          <a:bodyPr>
            <a:normAutofit/>
          </a:bodyPr>
          <a:lstStyle/>
          <a:p>
            <a:r>
              <a:rPr lang="en-US" sz="2400" dirty="0"/>
              <a:t>For now, understand that IP looks at each packet’s address. Then using a routing table, it decides where a packet is to be sent next, choosing the best path to send it upon. </a:t>
            </a:r>
          </a:p>
          <a:p>
            <a:r>
              <a:rPr lang="en-US" sz="2400" dirty="0"/>
              <a:t>IP receives segments from the Host to Host layer and fragments them into datagrams if necessary. IP then reassembles datagrams back into segments on the receiving side.</a:t>
            </a:r>
          </a:p>
          <a:p>
            <a:r>
              <a:rPr lang="en-US" sz="2400" dirty="0"/>
              <a:t>Each datagram is assigned the IP address of the sender and that of the recipient.</a:t>
            </a:r>
          </a:p>
          <a:p>
            <a:r>
              <a:rPr lang="en-US" sz="2400" dirty="0"/>
              <a:t>Routing decisions based on packets destination IP addresses</a:t>
            </a:r>
          </a:p>
        </p:txBody>
      </p:sp>
    </p:spTree>
    <p:extLst>
      <p:ext uri="{BB962C8B-B14F-4D97-AF65-F5344CB8AC3E}">
        <p14:creationId xmlns:p14="http://schemas.microsoft.com/office/powerpoint/2010/main" val="3503703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Protocols and Protocols Numbers for IP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9972661"/>
              </p:ext>
            </p:extLst>
          </p:nvPr>
        </p:nvGraphicFramePr>
        <p:xfrm>
          <a:off x="1145858" y="1965960"/>
          <a:ext cx="9872662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6331">
                  <a:extLst>
                    <a:ext uri="{9D8B030D-6E8A-4147-A177-3AD203B41FA5}">
                      <a16:colId xmlns:a16="http://schemas.microsoft.com/office/drawing/2014/main" val="3884499393"/>
                    </a:ext>
                  </a:extLst>
                </a:gridCol>
                <a:gridCol w="4936331">
                  <a:extLst>
                    <a:ext uri="{9D8B030D-6E8A-4147-A177-3AD203B41FA5}">
                      <a16:colId xmlns:a16="http://schemas.microsoft.com/office/drawing/2014/main" val="18705893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Protocol</a:t>
                      </a:r>
                    </a:p>
                  </a:txBody>
                  <a:tcPr marL="85849" marR="85849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Protocol Number</a:t>
                      </a:r>
                    </a:p>
                  </a:txBody>
                  <a:tcPr marL="85849" marR="85849"/>
                </a:tc>
                <a:extLst>
                  <a:ext uri="{0D108BD9-81ED-4DB2-BD59-A6C34878D82A}">
                    <a16:rowId xmlns:a16="http://schemas.microsoft.com/office/drawing/2014/main" val="396340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ICMP</a:t>
                      </a:r>
                    </a:p>
                  </a:txBody>
                  <a:tcPr marL="85849" marR="85849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 marL="85849" marR="85849"/>
                </a:tc>
                <a:extLst>
                  <a:ext uri="{0D108BD9-81ED-4DB2-BD59-A6C34878D82A}">
                    <a16:rowId xmlns:a16="http://schemas.microsoft.com/office/drawing/2014/main" val="10450534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IP in IP (TUNNELING)</a:t>
                      </a:r>
                    </a:p>
                  </a:txBody>
                  <a:tcPr marL="85849" marR="85849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4</a:t>
                      </a:r>
                    </a:p>
                  </a:txBody>
                  <a:tcPr marL="85849" marR="85849"/>
                </a:tc>
                <a:extLst>
                  <a:ext uri="{0D108BD9-81ED-4DB2-BD59-A6C34878D82A}">
                    <a16:rowId xmlns:a16="http://schemas.microsoft.com/office/drawing/2014/main" val="21205449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TCP</a:t>
                      </a:r>
                    </a:p>
                  </a:txBody>
                  <a:tcPr marL="85849" marR="85849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6</a:t>
                      </a:r>
                    </a:p>
                  </a:txBody>
                  <a:tcPr marL="85849" marR="85849"/>
                </a:tc>
                <a:extLst>
                  <a:ext uri="{0D108BD9-81ED-4DB2-BD59-A6C34878D82A}">
                    <a16:rowId xmlns:a16="http://schemas.microsoft.com/office/drawing/2014/main" val="2280877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UDP</a:t>
                      </a:r>
                    </a:p>
                  </a:txBody>
                  <a:tcPr marL="85849" marR="85849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17</a:t>
                      </a:r>
                    </a:p>
                  </a:txBody>
                  <a:tcPr marL="85849" marR="85849"/>
                </a:tc>
                <a:extLst>
                  <a:ext uri="{0D108BD9-81ED-4DB2-BD59-A6C34878D82A}">
                    <a16:rowId xmlns:a16="http://schemas.microsoft.com/office/drawing/2014/main" val="2816529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EIGRP</a:t>
                      </a:r>
                    </a:p>
                  </a:txBody>
                  <a:tcPr marL="85849" marR="85849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88</a:t>
                      </a:r>
                    </a:p>
                  </a:txBody>
                  <a:tcPr marL="85849" marR="85849"/>
                </a:tc>
                <a:extLst>
                  <a:ext uri="{0D108BD9-81ED-4DB2-BD59-A6C34878D82A}">
                    <a16:rowId xmlns:a16="http://schemas.microsoft.com/office/drawing/2014/main" val="6981209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OSPF</a:t>
                      </a:r>
                    </a:p>
                  </a:txBody>
                  <a:tcPr marL="85849" marR="85849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89</a:t>
                      </a:r>
                    </a:p>
                  </a:txBody>
                  <a:tcPr marL="85849" marR="85849"/>
                </a:tc>
                <a:extLst>
                  <a:ext uri="{0D108BD9-81ED-4DB2-BD59-A6C34878D82A}">
                    <a16:rowId xmlns:a16="http://schemas.microsoft.com/office/drawing/2014/main" val="3858286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IPv6</a:t>
                      </a:r>
                    </a:p>
                  </a:txBody>
                  <a:tcPr marL="85849" marR="85849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41</a:t>
                      </a:r>
                    </a:p>
                  </a:txBody>
                  <a:tcPr marL="85849" marR="85849"/>
                </a:tc>
                <a:extLst>
                  <a:ext uri="{0D108BD9-81ED-4DB2-BD59-A6C34878D82A}">
                    <a16:rowId xmlns:a16="http://schemas.microsoft.com/office/drawing/2014/main" val="1350468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GRE</a:t>
                      </a:r>
                    </a:p>
                  </a:txBody>
                  <a:tcPr marL="85849" marR="85849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47</a:t>
                      </a:r>
                    </a:p>
                  </a:txBody>
                  <a:tcPr marL="85849" marR="85849"/>
                </a:tc>
                <a:extLst>
                  <a:ext uri="{0D108BD9-81ED-4DB2-BD59-A6C34878D82A}">
                    <a16:rowId xmlns:a16="http://schemas.microsoft.com/office/drawing/2014/main" val="3851539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Layer 2 tunnel (L2TP)</a:t>
                      </a:r>
                    </a:p>
                  </a:txBody>
                  <a:tcPr marL="85849" marR="85849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115</a:t>
                      </a:r>
                    </a:p>
                  </a:txBody>
                  <a:tcPr marL="85849" marR="85849"/>
                </a:tc>
                <a:extLst>
                  <a:ext uri="{0D108BD9-81ED-4DB2-BD59-A6C34878D82A}">
                    <a16:rowId xmlns:a16="http://schemas.microsoft.com/office/drawing/2014/main" val="349042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175137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DF5327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63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446C221D-F63F-4DD8-B509-CFE168687B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25</TotalTime>
  <Words>204</Words>
  <Application>Microsoft Office PowerPoint</Application>
  <PresentationFormat>Widescreen</PresentationFormat>
  <Paragraphs>37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Corbel</vt:lpstr>
      <vt:lpstr>Basis</vt:lpstr>
      <vt:lpstr>Internet Layer Protocol  and  Network Access</vt:lpstr>
      <vt:lpstr>The IP protocol</vt:lpstr>
      <vt:lpstr>IP Protocol</vt:lpstr>
      <vt:lpstr>Protocols and Protocols Numbers for IP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 Layer Protocol  and  Network Access</dc:title>
  <dc:creator>Jarhead</dc:creator>
  <cp:lastModifiedBy>Jarhead</cp:lastModifiedBy>
  <cp:revision>5</cp:revision>
  <dcterms:created xsi:type="dcterms:W3CDTF">2017-05-25T18:06:01Z</dcterms:created>
  <dcterms:modified xsi:type="dcterms:W3CDTF">2017-05-26T14:41:04Z</dcterms:modified>
</cp:coreProperties>
</file>